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390db66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390db6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390db66b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390db66b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390db66b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390db66b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390db66b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390db66b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390db66b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390db66b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390db66b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390db66b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390db66b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390db66b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390db66b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390db66b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390db66b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390db66b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390db66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390db66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390db66b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390db66b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390db66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390db66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390db66b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390db66b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390db66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390db66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390db66b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390db66b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390db66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390db66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390db66b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390db66b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390db66b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390db66b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390db66b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390db66b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390db66b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390db66b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390db66b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390db66b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390db66b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390db66b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390db66b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390db66b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390db66b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390db66b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390db66b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390db66b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390db66b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390db66b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390db66b9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390db66b9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390db66b9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390db66b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571b900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571b900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571b900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571b900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390db66b9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390db66b9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390db66b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390db66b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390db66b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390db66b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390db66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390db66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571b9002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571b9002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390db66b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390db66b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571b900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571b900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571b9002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d571b9002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571b9002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d571b9002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d571b9002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d571b9002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571b9002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571b900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390db66b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390db66b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571b9002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571b900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571b9002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571b9002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390db66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390db66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571b9002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571b9002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571b9002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571b9002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571b9002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571b9002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571b9002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d571b9002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3bac69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3bac69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3bac69d1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3bac69d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3bac69d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3bac69d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390db66b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390db66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390db66b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390db66b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390db66b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390db66b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390db66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390db66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949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5. Логистическая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регрессия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ноября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189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Times New Roman"/>
                <a:ea typeface="Times New Roman"/>
                <a:cs typeface="Times New Roman"/>
                <a:sym typeface="Times New Roman"/>
              </a:rPr>
              <a:t>Достаточно ли введение сигмоиды над ответами модели, чтобы 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latin typeface="Times New Roman"/>
                <a:ea typeface="Times New Roman"/>
                <a:cs typeface="Times New Roman"/>
                <a:sym typeface="Times New Roman"/>
              </a:rPr>
              <a:t>было выполнено свойство </a:t>
            </a:r>
            <a:r>
              <a:rPr i="1" lang="ru" sz="2220">
                <a:latin typeface="Times New Roman"/>
                <a:ea typeface="Times New Roman"/>
                <a:cs typeface="Times New Roman"/>
                <a:sym typeface="Times New Roman"/>
              </a:rPr>
              <a:t>a(x, w) = p(y=1| x</a:t>
            </a:r>
            <a:r>
              <a:rPr i="1" lang="ru" sz="2220"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i="1" lang="ru" sz="222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ru" sz="222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49" y="2928900"/>
            <a:ext cx="752875" cy="13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вектора весов w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ответ алгоритма зависит от вектора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необходимо, чтобы функция вероятности принадлежности некоторого объекта к положительному классу зависела от имеющейся выборки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ещё подобрать веса так, чтобы ответ алгоритма имел вероятностный смысл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_i, w) = \frac{1}{1 + e ^ {- (w,\  x_i)}}" id="146" name="Google Shape;146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29" y="2238000"/>
            <a:ext cx="28281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Распределение бернулли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484875" y="879100"/>
            <a:ext cx="40872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Так как рассматривается бинарная классификация, то распределение ответов p(y = 1 | x) для некоторого объекта x будет из распределения бернулли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p,\ \ \ \ \ \ \ \ для\ y = 1\\&#10;1 - p ,\ для\ y = 0&#10;\end{cases}" id="154" name="Google Shape;154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23" y="2448450"/>
            <a:ext cx="2393800" cy="7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225" y="703875"/>
            <a:ext cx="4375610" cy="32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максимального правдоподобия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найти веса w, таким образом, чтобы они наилучшим образом объясняли имеющиеся данные (X, y).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Функция, которая описывает имеющиеся данные называется функцией правдоподобия L. Как правило стоит задача найти вектор весов таким образом, чтобы функция правдоподобия имела максимальное значение: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y_1, ...,  y_n | x_1, ..., x_n, \bold{w}) \rightarrow max_{w}" id="163" name="Google Shape;163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50" y="2991975"/>
            <a:ext cx="5874250" cy="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Правдоподобие для одного объекта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метка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некоторого объекта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бернуллиевской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распределения, то функция правдоподобия приобретает следующий вид: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Нетрудно заметить, что запись выше в точности совпадает с исходным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распределения бернулли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y_i | x_i, \bold{w}) = p(y_i = 1| x_i, \bold{w})^{y_i} \cdot p(y_i=0| x_i, \bold{w})^{1-y_i} " id="171" name="Google Shape;171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5" y="1877600"/>
            <a:ext cx="5573476" cy="32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cases}&#10;p,\ \ \ \ \ \ \ \ для\ y = 1\\&#10;1 - p ,\ для\ y = 0&#10;\end{cases}" id="172" name="Google Shape;172;p2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8" y="3620575"/>
            <a:ext cx="2393800" cy="7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правдоподобия для нескольких объектов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Воспользуемся тем, что каждый из объектов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независим друг от друга, поэтому факторизуем функцию совместного правдоподобия: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Какие могут быть вычислительные проблемы в формуле выше?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y_1, ..., y_n | x_1, ..., x_n, \bold{w}) = p(y_1| x_1, \bold{w}) \cdot ... \cdot p(y_n| x_n, \bold{w})  = \\&#10;\\=\Pi_{i=1}^{n}p(y_{i}| x_i, \bold{w}) \rightarrow max_{w}" id="180" name="Google Shape;180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99" y="1985475"/>
            <a:ext cx="6112400" cy="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Перейдём к логарифму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большом количестве объектов n произведение вероятностей может оказаться слишком маленьким числом, которое непредставимо в памяти компьютера. Поэтому применим логарифмическое преобразование: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og P(y_1, ..., y_n | x_1, ..., x_n, \bold{w}) = \\ = \log\ \Pi_{i=1}^n p(y_n| x_n, \bold{w})  = \\&#10;\\=\sum_{i=1}^{n}log\ p(y_{i}| x_i, \bold{w}) \rightarrow max_{w}" id="188" name="Google Shape;188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50" y="2163225"/>
            <a:ext cx="404780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pter 8 Data Transformations | Statistical Methods II"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825" y="2163225"/>
            <a:ext cx="4556400" cy="1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09075" y="4085350"/>
            <a:ext cx="66867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добавление логарифма законно?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Вернёмся к исходной задаче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Логарифмическая функция правдоподобия для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бернуллиевской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распределения: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Перейдём от задачи максимизации к задаче минимизации умножив на -1 и вспомним, что ищем решение алгоритма в виде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w) = p(y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1|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(X, w) = log P(y_1, ..., y_n | x_1, ..., x_n, \bold{w}) = \\&#10;=\sum_{i=1}^{n}[y_i\cdot log\ p(y_i=1|x_i, \bold{w}) + (1-y_i)log\ (1 - p(y_i=1| x_i, \bold{w})) ]\rightarrow max_{w}" id="198" name="Google Shape;198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75" y="1761075"/>
            <a:ext cx="7221650" cy="61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-\sum_{i=1}^{n}[y_i\cdot log\ a(x_i, w)+ (1-y_i)log\ (1 - a(x_i, w)) ]\rightarrow  min_{w}" id="199" name="Google Shape;199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50" y="3804050"/>
            <a:ext cx="787207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функция потерь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Взяв среднее по всей выборке, получим функционал ошибки logloss: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ogloss = -\frac{1}{n}\sum_{i=1}^{n}[y_i\cdot log\ a(x_i, w)+ (1-y_i)log\ (1 - a(x_i, w)) ]" id="207" name="Google Shape;207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91" y="1409800"/>
            <a:ext cx="78720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638" y="1936750"/>
            <a:ext cx="5438725" cy="26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2309325" y="4571125"/>
            <a:ext cx="5076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Логистическая ошибка на одном объекте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константного решения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000075"/>
            <a:ext cx="8520600" cy="3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алгоритм принятия решения имеет константное значение.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оптимальное решение среди константных моделей.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ответ алгоритма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объектов положительного класса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объектов отрицательного класса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n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всего объектов в выборке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Логистическая регрессия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Вывод функции ошибки через ММП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Кодирование признаков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поиска гиперпараметров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695275"/>
            <a:ext cx="85206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функция потерь примет следующий вид: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 выборке 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положительных и 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отрицательных объектов, то можно представить сумму выше, как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ищем оптимальное решение для a, то возьмём производную по </a:t>
            </a:r>
            <a:r>
              <a:rPr i="1"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ru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приравняем её к 0: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константного решения</a:t>
            </a:r>
            <a:endParaRPr/>
          </a:p>
        </p:txBody>
      </p:sp>
      <p:pic>
        <p:nvPicPr>
          <p:cNvPr descr="logloss = -\frac{1}{n}\sum_{i=1}^{n}[y_i\cdot log\ a+ (1-y_i)log\ (1 - a) ]" id="224" name="Google Shape;224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50" y="1247800"/>
            <a:ext cx="5534026" cy="35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loss = -\frac{n_1}{n} log\ a - \frac{n_2}{n}log\ (1 - a) " id="225" name="Google Shape;225;p3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50" y="2483926"/>
            <a:ext cx="431336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frac{\partial logloss}{\partial a} = -\frac{n_1}{n}\frac{1}{a} + \frac{n_2}{n}\frac{1}{1 - a} = 0 " id="226" name="Google Shape;226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08" y="3811975"/>
            <a:ext cx="428186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константного решения</a:t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556725" y="894475"/>
            <a:ext cx="71247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Выразив a из полученного выражения получим, что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 в точности соответствует вероятности встретить объект первого класса в выборке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^* = \frac{n_1}{n}" id="234" name="Google Shape;234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52" y="1619575"/>
            <a:ext cx="1118800" cy="4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Диапазоны</a:t>
            </a:r>
            <a:r>
              <a:rPr lang="ru"/>
              <a:t> значений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Logloss потенциально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неограниченная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функция, так как логарифм способен принимать сколько угодно большие значения.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как правило не имеет смысла рассматривать значения функционала, которые хуже константного, поэтому принимается следующий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диапазон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ogloss \in [0, -\frac{n_1}{n}log\frac{n_1}{n} - \frac{n_2}{n}log\frac{n_2}{n}]" id="242" name="Google Shape;242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66" y="2878525"/>
            <a:ext cx="610883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Логистическая регрессия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логистической регрессии ответы алгоритма формируются по следующей формуле: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вектор весов w формируется через оптимизацию функционала logloss: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_i, w) = \sigma(x \cdot w) = \frac{1}{1+e^{-w\cdot x}}" id="250" name="Google Shape;250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49" y="1543150"/>
            <a:ext cx="321306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* = argmin_w \frac{1}{n}\sum_{i=1}^{n}[-y_i log\ a(x_i, w) - (1-y_i)log (1 - a(x_i, w))]" id="251" name="Google Shape;251;p3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50" y="2971627"/>
            <a:ext cx="6534000" cy="3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499575" y="3694875"/>
            <a:ext cx="73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 будем оптимизировать logloss?</a:t>
            </a:r>
            <a:endParaRPr i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 градиентного спуска для логистической регрессии</a:t>
            </a:r>
            <a:endParaRPr/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чему равен градиент логистической функции: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Приведём подобные и получим: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nabla_w L(a, X) = -\frac{1}{n}\sum_{i=1}^{n}[\nabla_w y_i log \ \sigma(w \cdot x_i) + \nabla_w(1-y_i)log\ (1 - \sigma(w \cdot x_i) )]" id="260" name="Google Shape;260;p36" title="MathEquation,#000000"/>
          <p:cNvPicPr preferRelativeResize="0"/>
          <p:nvPr/>
        </p:nvPicPr>
        <p:blipFill rotWithShape="1">
          <a:blip r:embed="rId3">
            <a:alphaModFix/>
          </a:blip>
          <a:srcRect b="215409" l="214" r="-34442" t="-249637"/>
          <a:stretch/>
        </p:blipFill>
        <p:spPr>
          <a:xfrm>
            <a:off x="490050" y="1599500"/>
            <a:ext cx="24690426" cy="108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w L(a, X) = -\frac{1}{n}\sum_{i=1}^{n}[\nabla_w y_i log \ \sigma(w \cdot x_i) + \nabla_w(1-y_i)log\ (1 - \sigma(w \cdot x_i) )]" id="261" name="Google Shape;261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1599500"/>
            <a:ext cx="7972426" cy="34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w L(a, X) = -\frac{1}{n}\sum_{i=1}^{n}[ y_i  \frac{1}{\sigma(w\cdot x_i)} \cdot \sigma(w \cdot x_i)(1 - \sigma(w \cdot x_i)) x_i +\\+ (1-y_i)\frac{1}{1 -\sigma(w \cdot x_i)}\cdot -\sigma(w \cdot x_i)(1-\sigma(w \cdot x_i))x_i]" id="262" name="Google Shape;262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0" y="2228850"/>
            <a:ext cx="7299640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w L(a, X) = -\frac{1}{n}\sum_{i=1}^{n}[ (y_i  - \sigma(w \cdot x_i))x_i]" id="263" name="Google Shape;263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50" y="4037625"/>
            <a:ext cx="5967900" cy="4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Шаг градиентного спуска: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 градиентного спуска для логистической регрессии</a:t>
            </a:r>
            <a:endParaRPr/>
          </a:p>
        </p:txBody>
      </p:sp>
      <p:pic>
        <p:nvPicPr>
          <p:cNvPr descr="w^{k+1} = w^k  + \frac{\eta}{n}\sum_{i=1}^{n}[ (y_i  - \sigma(w \cdot x_i))x_i]" id="271" name="Google Shape;271;p37" title="MathEquation,#000000"/>
          <p:cNvPicPr preferRelativeResize="0"/>
          <p:nvPr/>
        </p:nvPicPr>
        <p:blipFill rotWithShape="1">
          <a:blip r:embed="rId3">
            <a:alphaModFix/>
          </a:blip>
          <a:srcRect b="221250" l="-430" r="429" t="-221250"/>
          <a:stretch/>
        </p:blipFill>
        <p:spPr>
          <a:xfrm>
            <a:off x="0" y="0"/>
            <a:ext cx="1563077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{k+1} = w^k  + \frac{\eta}{n}\sum_{i=1}^{n}[ (y_i  - \sigma(w \cdot x_i))x_i]" id="272" name="Google Shape;272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52" y="1811725"/>
            <a:ext cx="704867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Минуточку….. 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ведь в начале лекции логистическая функция имела совсем иной вид: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L(M_i) = log(1 + e^{-M_i}) = log(1 + e ^{-y_i\cdot &lt;w, x_i&gt;})" id="280" name="Google Shape;280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26" y="1771575"/>
            <a:ext cx="5636352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625" y="2450175"/>
            <a:ext cx="1867024" cy="18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394800" y="2790000"/>
            <a:ext cx="59817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Какая связь между тем, что было в начале и тем, что мы вывели через формулу правдоподобия?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Разные формы записи</a:t>
            </a:r>
            <a:endParaRPr/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9" name="Google Shape;289;p39"/>
          <p:cNvSpPr txBox="1"/>
          <p:nvPr/>
        </p:nvSpPr>
        <p:spPr>
          <a:xfrm>
            <a:off x="347175" y="818325"/>
            <a:ext cx="77628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Утверждение. Логарифмическая функция потерь может быть записана в виде: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971750"/>
            <a:ext cx="6890849" cy="2718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(a, X) = \sum_{i=1}^{n}[1 + e^{- y_i(w, x_i)}]" id="291" name="Google Shape;291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25" y="1575825"/>
            <a:ext cx="3387150" cy="3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 скалярного произведения</a:t>
            </a:r>
            <a:endParaRPr/>
          </a:p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z(s) = ln \frac{s}{1-s}" id="298" name="Google Shape;298;p4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50" y="1236912"/>
            <a:ext cx="1418426" cy="3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518625" y="675450"/>
            <a:ext cx="7953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Обратная функция для сигмоиды представляет собой следующую формулу: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выполнены следующие соотношения: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скалярное произведение приобретает следующий смысл: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s = \sigma(w\cdot x_i) = p(y=1| x, w)\\&#10;1- s = 1 - p(y=1| x, w) = p(y=0| x, w)&#10;\end{cases}" id="300" name="Google Shape;300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851" y="2343150"/>
            <a:ext cx="4740098" cy="76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(s) = w\cdot x = ln\frac{p(y=1| x, \bold{w})}{p(y=0| x, \bold{w})}" id="301" name="Google Shape;301;p4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050" y="3791934"/>
            <a:ext cx="3616474" cy="61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Смысл скалярного произведения</a:t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537675" y="980250"/>
            <a:ext cx="84012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Величина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Называется логарифмом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отношения шансов (log odds)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и как можно заметить из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формулы может принимать любое значение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z(s) = w\cdot x = ln\frac{p(y=1| x, \bold{w})}{p(y=0| x, \bold{w})}" id="309" name="Google Shape;309;p4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50" y="1534509"/>
            <a:ext cx="3616474" cy="61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предыдущего материала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78500" y="840175"/>
            <a:ext cx="49842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Решаем задачу бинарной классификации  методом линейной регрессии: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Уверенность алгоритма на некотором объекте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оцениваем через отступ M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sign(\sum_{i=0}^{d}w_{i}x_{i})" id="74" name="Google Shape;74;p1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7" y="1845075"/>
            <a:ext cx="43634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ar Separability and the XOR Problem – Automatic Addison"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300" y="968412"/>
            <a:ext cx="3321599" cy="238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i = y_i \cdot a(x_i, w) = y_i \cdot (w, x_i)" id="76" name="Google Shape;76;p1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00" y="3702275"/>
            <a:ext cx="437332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Скоринговые функции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Logloss относится скоринговым функциям.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 Функция L(y, a) называется скоринговой, если выполняется следующее равенство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Помимо logloss есть ещё и другие…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y=1| a, x_i) = argmin_{a} \mathbb{E}_y[L(y, a)], \ y \sim Be(p)" id="317" name="Google Shape;317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50" y="2583825"/>
            <a:ext cx="6800850" cy="4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L(y, a), можно взять функцию MSE, тогда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математическое ожидание: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Скоринговая функция MSE</a:t>
            </a:r>
            <a:endParaRPr/>
          </a:p>
        </p:txBody>
      </p:sp>
      <p:pic>
        <p:nvPicPr>
          <p:cNvPr descr="L(y, a) = y(1-a)^2 + (1-y)a^2" id="325" name="Google Shape;325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50" y="1926925"/>
            <a:ext cx="5455674" cy="51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_y[L(y, a)] = p(1-a)^2 + (1-p)a^2" id="326" name="Google Shape;326;p4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750" y="3277075"/>
            <a:ext cx="5377726" cy="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оптимальный алгоритм a, взяв производную и приравняем её к 0: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Откуда следует что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3" name="Google Shape;333;p4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Скоринговая функция MSE</a:t>
            </a:r>
            <a:endParaRPr/>
          </a:p>
        </p:txBody>
      </p:sp>
      <p:pic>
        <p:nvPicPr>
          <p:cNvPr descr="\frac{\partial \mathbb{E}_y[L(y, a)]}{\partial a} = -2p(1-a) + 2(1-p)a = 0" id="334" name="Google Shape;334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99" y="1853275"/>
            <a:ext cx="4665376" cy="48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^* = p" id="335" name="Google Shape;335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9" y="3238600"/>
            <a:ext cx="102566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оптимальный алгоритм a, взяв производную и приравняем её к 0: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Откуда следует что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Скоринговая функция MSE</a:t>
            </a:r>
            <a:endParaRPr/>
          </a:p>
        </p:txBody>
      </p:sp>
      <p:pic>
        <p:nvPicPr>
          <p:cNvPr descr="\frac{\partial \mathbb{E}_y[L(y, a)]}{\partial a} = -2p(1-a) + 2(1-p)a = 0" id="343" name="Google Shape;343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99" y="1853275"/>
            <a:ext cx="4665376" cy="48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^* = p" id="344" name="Google Shape;344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09" y="3238600"/>
            <a:ext cx="102566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5"/>
          <p:cNvSpPr txBox="1"/>
          <p:nvPr/>
        </p:nvSpPr>
        <p:spPr>
          <a:xfrm>
            <a:off x="518625" y="3980625"/>
            <a:ext cx="8313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тогда опять не воспользоваться функцией ошибки MSE?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MSE в качестве скоринговой функции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скоринговой функции MSE уступает LogLoss по нескольким причинам: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Слабый штраф за большую ошибочные ответы. Например, на предсказании 1, когда верно значение 0, максимальная величина ошибки будет 1, в то время как у LogLoss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+∞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Особенности оптимизации, функционал ниже не является всюду выпуклой функцией по z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frac{1}{n}\sum_{i=1}^{n}(\sigma(z) - y)^2 " id="353" name="Google Shape;353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75" y="3413425"/>
            <a:ext cx="2959000" cy="5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по логистической </a:t>
            </a:r>
            <a:r>
              <a:rPr lang="ru"/>
              <a:t>регрессии</a:t>
            </a:r>
            <a:endParaRPr/>
          </a:p>
        </p:txBody>
      </p:sp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Логистическая функция ошибки является естественным функционалом, который выводится из функции правдоподобия целевой переменной из бернулиевсого распределения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Ответы алгоритма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должны принимать значения от 0 до 1. При этом необязательно использовать для этого сигмоиду, есть аналогичные ей функции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LogLoss и MSE являются скоринговыми функциями, но предпочтительней использовать LogLoss, так как это более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естественная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функция для задачи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пара способов кодирования признаков</a:t>
            </a:r>
            <a:endParaRPr/>
          </a:p>
        </p:txBody>
      </p:sp>
      <p:sp>
        <p:nvSpPr>
          <p:cNvPr id="366" name="Google Shape;36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об одном способе кодирования признаков</a:t>
            </a:r>
            <a:endParaRPr/>
          </a:p>
        </p:txBody>
      </p:sp>
      <p:sp>
        <p:nvSpPr>
          <p:cNvPr id="374" name="Google Shape;37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6,400+ Cartoon Of A Two People Talking To Each Other Stock Photos, Pictures  &amp; Royalty-Free Images - iStock"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975" y="943200"/>
            <a:ext cx="4279825" cy="19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9"/>
          <p:cNvSpPr txBox="1"/>
          <p:nvPr/>
        </p:nvSpPr>
        <p:spPr>
          <a:xfrm>
            <a:off x="463500" y="869625"/>
            <a:ext cx="40647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предыдущих занятиях было рассмотрено два способа кодирования признаков: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One-hot encoding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Кодирование немонотонных факторов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данной части посмотрим на ещё один способ кодирования переменной на основе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счётчиков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Mean Target Encoding</a:t>
            </a:r>
            <a:endParaRPr/>
          </a:p>
        </p:txBody>
      </p:sp>
      <p:sp>
        <p:nvSpPr>
          <p:cNvPr id="382" name="Google Shape;382;p50"/>
          <p:cNvSpPr txBox="1"/>
          <p:nvPr>
            <p:ph idx="1" type="body"/>
          </p:nvPr>
        </p:nvSpPr>
        <p:spPr>
          <a:xfrm>
            <a:off x="522575" y="1152475"/>
            <a:ext cx="512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 Счётчик (mean target encoding) – это вероятность получить значение целевой переменной для данного значения категориального признака.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826" y="1152478"/>
            <a:ext cx="1622701" cy="21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390" name="Google Shape;3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300" y="681675"/>
            <a:ext cx="1481151" cy="409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/>
        </p:nvSpPr>
        <p:spPr>
          <a:xfrm>
            <a:off x="1256050" y="626900"/>
            <a:ext cx="3415800" cy="3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уникального значения: Moscow, Tver, Klin некоторого признака посчитаем вероятность получить целевую переменную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предыдущей лекции производим обучение алгоритма,  через минимизацию верхних оценок 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таких L была логистическая функция: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предыдущего материала</a:t>
            </a:r>
            <a:endParaRPr/>
          </a:p>
        </p:txBody>
      </p:sp>
      <p:pic>
        <p:nvPicPr>
          <p:cNvPr descr="Q(a, X) = \frac{1}{N}\sum_{i=0}^{N}I[M_i &lt; 0] \le \frac{1}{N}\sum_{i=0}^{N} L(x_i, y_i) = \hat{Q}(a, X)" id="84" name="Google Shape;84;p1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5" y="1681450"/>
            <a:ext cx="6458408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Q}(a, X) \rightarrow min_{w}" id="85" name="Google Shape;85;p1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25" y="2349425"/>
            <a:ext cx="1987188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(M_i) = log(1 + e^{-M_i}) = log(1 + e ^{-y_i\cdot &lt;w, x_i&gt;})" id="86" name="Google Shape;86;p1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26" y="3533700"/>
            <a:ext cx="5636352" cy="3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94050" y="4153250"/>
            <a:ext cx="803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обосновать, почему была использована именно такая функция потерь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636725"/>
            <a:ext cx="5647807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5" name="Google Shape;405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Счётчики в бинарной классификации</a:t>
            </a:r>
            <a:endParaRPr/>
          </a:p>
        </p:txBody>
      </p:sp>
      <p:sp>
        <p:nvSpPr>
          <p:cNvPr id="406" name="Google Shape;406;p53"/>
          <p:cNvSpPr txBox="1"/>
          <p:nvPr/>
        </p:nvSpPr>
        <p:spPr>
          <a:xfrm>
            <a:off x="496350" y="707700"/>
            <a:ext cx="8252400" cy="3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бинарной классификации счётчики можно задать формулой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Goods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число единиц в столбце Targets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Bads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число нулей в том же столбце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ounter = \frac{Goods}{Goods + Bads} = mean(Target)" id="407" name="Google Shape;407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50" y="1458600"/>
            <a:ext cx="5144424" cy="4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Счётчики для более общего случая</a:t>
            </a:r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целевая переменная y принимает значения от 1 до 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Закодируем категориальную перменную f(x) следующим cпособом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, т.е. посчитаем как часто встречается значение u для данного признака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, посчитаем как часто достигается класс k на данном значении признака u       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ounts(u, X) = \sum_{(x, y)}I[f(x) = u] " id="415" name="Google Shape;415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75" y="1697450"/>
            <a:ext cx="3301676" cy="31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_k(u, X) = \sum_{(x, y)}I[f(x) = u] \cdot I[y = k],\  k=1, .., K " id="416" name="Google Shape;416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750" y="2442225"/>
            <a:ext cx="5339096" cy="31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\_target_k(u, X) = \frac{success_k(u, X)}{count(u, X)} \approx p(y=k| u )" id="417" name="Google Shape;417;p5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825" y="3338950"/>
            <a:ext cx="5521100" cy="5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639550" y="3957050"/>
            <a:ext cx="75378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когда такой способ кодирования переобучит алгоритм?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Счётчики для более общего случая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целевая переменная y принимает значения от 1 до 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Закодируем категориальную перменную f(x) следующим cпособом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, т.е. посчитаем как часто встречается значение u для данного признака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, посчитаем как часто достигается класс k на данном значении признака u       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ounts(u, X) = \sum_{(x, y)}I[f(x) = u] " id="426" name="Google Shape;426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75" y="1697450"/>
            <a:ext cx="3301676" cy="31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ccess_k(u, X) = \sum_{(x, y)}I[f(x) = u] \cdot I[y = k],\  k=1, .., K " id="427" name="Google Shape;427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750" y="2442225"/>
            <a:ext cx="5339096" cy="31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\_target_k(u, X) = \frac{success_k(u, X)}{count(u, X)} \approx p(y=k| u )" id="428" name="Google Shape;428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825" y="3338950"/>
            <a:ext cx="5521100" cy="5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 txBox="1"/>
          <p:nvPr/>
        </p:nvSpPr>
        <p:spPr>
          <a:xfrm>
            <a:off x="639550" y="3957050"/>
            <a:ext cx="75378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когда такой способ кодирования переобучит алгоритм?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Ответ: когда в данных много редких категорий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Добавка сглаживания</a:t>
            </a:r>
            <a:endParaRPr/>
          </a:p>
        </p:txBody>
      </p:sp>
      <p:sp>
        <p:nvSpPr>
          <p:cNvPr id="435" name="Google Shape;435;p5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Счётчик со сглаживанием: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rows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количество строк в данной категории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 – параметр регуляризации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frac{mean\_target_k(u, X) \cdot n_{rows} + global\_mean\cdot \alpha}{n_{rows} + \alpha}" id="437" name="Google Shape;437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4" y="1654475"/>
            <a:ext cx="4819974" cy="6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Счётчики: опасность переобучения</a:t>
            </a:r>
            <a:endParaRPr/>
          </a:p>
        </p:txBody>
      </p:sp>
      <p:sp>
        <p:nvSpPr>
          <p:cNvPr id="443" name="Google Shape;443;p57"/>
          <p:cNvSpPr txBox="1"/>
          <p:nvPr>
            <p:ph idx="1" type="body"/>
          </p:nvPr>
        </p:nvSpPr>
        <p:spPr>
          <a:xfrm>
            <a:off x="464100" y="847675"/>
            <a:ext cx="70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Вычисляя счётчики, мы закладываем в признаки информацию о целевой переменной посчитанной по обучающей выборке и, тем самым увеличиваем риск переобучиться!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вычисления счётчика</a:t>
            </a:r>
            <a:endParaRPr/>
          </a:p>
        </p:txBody>
      </p:sp>
      <p:sp>
        <p:nvSpPr>
          <p:cNvPr id="450" name="Google Shape;450;p5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вычислять счётчики так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2" y="1489650"/>
            <a:ext cx="4895000" cy="31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311700" y="1152475"/>
            <a:ext cx="53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Более продвинутый способ (по кросс-валидации):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Разбиваем выборку на m частей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каждой части на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значения признаков вычисляются по оставшимся частям: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9" name="Google Shape;459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вычисления счётчика</a:t>
            </a:r>
            <a:endParaRPr/>
          </a:p>
        </p:txBody>
      </p:sp>
      <p:pic>
        <p:nvPicPr>
          <p:cNvPr descr="x \in X_i  =&gt; f_k(x) = target\_mean_k(x, X \backslash X_{k})" id="460" name="Google Shape;460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50" y="3154600"/>
            <a:ext cx="5454050" cy="3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193" y="1102937"/>
            <a:ext cx="2416007" cy="289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Пример вычисления счётчика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Ещё одним продвинутым примером вычисления счётчика является expanding mean подход.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Суть схемы заключается в том, чтобы пройти по отсортированному в определенном порядке датасету и для подсчета счетчика для строки m использовать строки от 0 до m-1.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550" y="2729075"/>
            <a:ext cx="6208899" cy="18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Борьба с переобучением в счётчиках</a:t>
            </a:r>
            <a:endParaRPr/>
          </a:p>
        </p:txBody>
      </p:sp>
      <p:sp>
        <p:nvSpPr>
          <p:cNvPr id="475" name="Google Shape;47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Сглаживание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Вычисление по кросс-валидации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Expanding mean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Добавление случайных шумов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ighting windmills - Hotel Europa" id="477" name="Google Shape;4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049" y="1150025"/>
            <a:ext cx="2918425" cy="28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интерпретация ответов 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 из предыдущей лекции, что принятие решения происходило по следующей формуле: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Какую интерпретацию несут значения ответов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 фиксированном w? 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означает величина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этого произведения, например, 100, 1000 и тд.? Есть ли верхняя граница?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sign(\sum_{i=0}^{d}w_{i}x_{i})" id="95" name="Google Shape;95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77" y="1921275"/>
            <a:ext cx="436344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type="title"/>
          </p:nvPr>
        </p:nvSpPr>
        <p:spPr>
          <a:xfrm>
            <a:off x="2460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Хэширование признаков</a:t>
            </a:r>
            <a:endParaRPr/>
          </a:p>
        </p:txBody>
      </p:sp>
      <p:sp>
        <p:nvSpPr>
          <p:cNvPr id="483" name="Google Shape;48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у категориального признака слишком много значений, скажем, миллион, то после применения One-hot кодировки мы получим миллион новых столбцов.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Хэширование развивает идею one-hot кодирования, но позволяет получать любое заранее заданное число новых числовых столбцов после кодировки.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Хэширования</a:t>
            </a:r>
            <a:endParaRPr/>
          </a:p>
        </p:txBody>
      </p:sp>
      <p:sp>
        <p:nvSpPr>
          <p:cNvPr id="490" name="Google Shape;490;p63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значения признака вычисляем значение некоторой функции – хэш-функции (hash)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Задаем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hash_bucket_size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итоговое количество различных значений категориального признака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Берем остаток: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 % hash_bucket_size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тем самым кодируем каждое значение признака числом от 0 до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hash_bucket_size-1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Дальше к полученным числам применяем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Hot Encoding</a:t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37" y="3050750"/>
            <a:ext cx="6198924" cy="17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sp>
        <p:nvSpPr>
          <p:cNvPr id="498" name="Google Shape;49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99" name="Google Shape;4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87" y="993025"/>
            <a:ext cx="7326225" cy="29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Хэширование</a:t>
            </a:r>
            <a:endParaRPr/>
          </a:p>
        </p:txBody>
      </p:sp>
      <p:sp>
        <p:nvSpPr>
          <p:cNvPr id="505" name="Google Shape;50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6" name="Google Shape;506;p65"/>
          <p:cNvSpPr txBox="1"/>
          <p:nvPr/>
        </p:nvSpPr>
        <p:spPr>
          <a:xfrm>
            <a:off x="517325" y="845000"/>
            <a:ext cx="6166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Хэширование – это способ кодирования категориальных данных, принимающих множество различных значений, показывающий хорошие результаты на практике.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Хэширование позволяет закодировать любое значение категориального признака (в том числе то, которого не было в тренировочной выборке)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гиперапарметров</a:t>
            </a:r>
            <a:endParaRPr/>
          </a:p>
        </p:txBody>
      </p:sp>
      <p:sp>
        <p:nvSpPr>
          <p:cNvPr id="512" name="Google Shape;51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3" name="Google Shape;513;p66"/>
          <p:cNvSpPr txBox="1"/>
          <p:nvPr/>
        </p:nvSpPr>
        <p:spPr>
          <a:xfrm>
            <a:off x="575700" y="970800"/>
            <a:ext cx="50004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построении алгоритмов машинного обучения используются два вида параметров: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Обучаемые, которые получаются в процессе оптимизации функционала ошибки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Гиперпараметры, которые контролируют процесс оптимизации, и то какими будут веса модели в его процесс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4" name="Google Shape;5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950" y="1756050"/>
            <a:ext cx="1780800" cy="17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Стандартные стратегии поиска</a:t>
            </a:r>
            <a:endParaRPr/>
          </a:p>
        </p:txBody>
      </p:sp>
      <p:sp>
        <p:nvSpPr>
          <p:cNvPr id="520" name="Google Shape;52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1" name="Google Shape;5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910575"/>
            <a:ext cx="7524150" cy="3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Байесовская оптимизация</a:t>
            </a:r>
            <a:endParaRPr/>
          </a:p>
        </p:txBody>
      </p:sp>
      <p:sp>
        <p:nvSpPr>
          <p:cNvPr id="527" name="Google Shape;52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28" name="Google Shape;5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63" y="890300"/>
            <a:ext cx="8369075" cy="36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понятная интерпретация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построить алгоритм бинарной классификации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a(x, w)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таким образом, чтобы его ответ был равен вероятности принадлежности объекта к положительному классу: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Какими необходимыми условиям должна обладать функция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="1"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чтобы она могла нести вероятностный смысл?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_i, w) = p(y=1| x_i, w)" id="103" name="Google Shape;103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48" y="1968104"/>
            <a:ext cx="3926876" cy="4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это может быть нужно?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847675"/>
            <a:ext cx="47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Имея вероятности принадлежности некоторого объекта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 заданному классу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p(y=1| 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можно проводить проводить более явный экономический подсчёт.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если мы знаем, что некоторый пользователь с вектором признаков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купит показываемый товар с вероятностью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То можно оценить ожидаемую выручку, как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pNC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N - кол-во таких пользователей, а C - цена товара.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The Complete List of eCommerce Listing Tools for Sellers of Every Size |  MyFBAPrep"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100" y="1046358"/>
            <a:ext cx="4068900" cy="228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923875"/>
            <a:ext cx="44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Рассмотрим следующую функцию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Представленная функция носит название сигмоиды, и обладает несколькими полезными свойствами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igma(z) = \frac{1}{1 + e^{-z}}" id="119" name="Google Shape;119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23" y="1686075"/>
            <a:ext cx="207312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gmoid function - Wikipedia"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50" y="923875"/>
            <a:ext cx="4216850" cy="281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Несколько полезных свойств сигмоиды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847675"/>
            <a:ext cx="53712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Область допустимых значений  σ(z): 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1]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Интерпретируемая вероятность противоположного события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σ(-z) = 1 - σ(z)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Существование обратной функции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, где s -значение сигмоиды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arenR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Удобно дифференцируема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Убедитесь в справедливости всех этих свойств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igmoid function - Wikipedia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775" y="876700"/>
            <a:ext cx="3563725" cy="2377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(s) = ln \frac{s}{1-s}" id="129" name="Google Shape;129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75" y="2322762"/>
            <a:ext cx="1418426" cy="35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'(z) = \sigma(z)(1 - \sigma(z))" id="130" name="Google Shape;130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375" y="3312425"/>
            <a:ext cx="2822550" cy="3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